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9" d="100"/>
          <a:sy n="79" d="100"/>
        </p:scale>
        <p:origin x="-5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1A7B7A8-7EAB-47B1-94B3-C1FAC0F4FB79}"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actcomm.dartmouth.edu/~rgray/" TargetMode="External"/><Relationship Id="rId2" Type="http://schemas.openxmlformats.org/officeDocument/2006/relationships/hyperlink" Target="http://www.cs.dartmouth.edu/~dfk/"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EG" dirty="0"/>
          </a:p>
        </p:txBody>
      </p:sp>
      <p:sp>
        <p:nvSpPr>
          <p:cNvPr id="3" name="عنوان فرعي 2"/>
          <p:cNvSpPr>
            <a:spLocks noGrp="1"/>
          </p:cNvSpPr>
          <p:nvPr>
            <p:ph type="subTitle" idx="1"/>
          </p:nvPr>
        </p:nvSpPr>
        <p:spPr/>
        <p:txBody>
          <a:bodyPr/>
          <a:lstStyle/>
          <a:p>
            <a:endParaRPr lang="ar-EG"/>
          </a:p>
        </p:txBody>
      </p:sp>
      <p:pic>
        <p:nvPicPr>
          <p:cNvPr id="1026" name="Picture 2" descr="C:\Users\AlBuraq\AppData\Local\Temp\4f0cb21f-c9e1-4a94-833a-6d01e735fcab.JPG"/>
          <p:cNvPicPr>
            <a:picLocks noChangeAspect="1" noChangeArrowheads="1"/>
          </p:cNvPicPr>
          <p:nvPr/>
        </p:nvPicPr>
        <p:blipFill>
          <a:blip r:embed="rId2" cstate="print"/>
          <a:srcRect/>
          <a:stretch>
            <a:fillRect/>
          </a:stretch>
        </p:blipFill>
        <p:spPr bwMode="auto">
          <a:xfrm>
            <a:off x="0" y="837816"/>
            <a:ext cx="9144000" cy="5182368"/>
          </a:xfrm>
          <a:prstGeom prst="rect">
            <a:avLst/>
          </a:prstGeom>
          <a:noFill/>
        </p:spPr>
      </p:pic>
      <p:sp>
        <p:nvSpPr>
          <p:cNvPr id="5" name="مستطيل 4"/>
          <p:cNvSpPr/>
          <p:nvPr/>
        </p:nvSpPr>
        <p:spPr>
          <a:xfrm>
            <a:off x="2987824" y="1236092"/>
            <a:ext cx="5760640" cy="4401205"/>
          </a:xfrm>
          <a:prstGeom prst="rect">
            <a:avLst/>
          </a:prstGeom>
        </p:spPr>
        <p:txBody>
          <a:bodyPr wrap="square">
            <a:spAutoFit/>
          </a:bodyPr>
          <a:lstStyle/>
          <a:p>
            <a:r>
              <a:rPr lang="ar-EG" sz="2000" b="1" dirty="0" smtClean="0"/>
              <a:t>الذكاء </a:t>
            </a:r>
            <a:r>
              <a:rPr lang="ar-EG" sz="2000" b="1" dirty="0" err="1" smtClean="0"/>
              <a:t>الإصطناعى</a:t>
            </a:r>
            <a:endParaRPr lang="en-US" sz="2000" dirty="0" smtClean="0"/>
          </a:p>
          <a:p>
            <a:r>
              <a:rPr lang="ar-EG" sz="2000" dirty="0" smtClean="0"/>
              <a:t> </a:t>
            </a:r>
            <a:endParaRPr lang="en-US" sz="2000" dirty="0" smtClean="0"/>
          </a:p>
          <a:p>
            <a:r>
              <a:rPr lang="ar-EG" sz="2000" dirty="0" smtClean="0"/>
              <a:t> </a:t>
            </a:r>
            <a:endParaRPr lang="en-US" sz="2000" dirty="0" smtClean="0"/>
          </a:p>
          <a:p>
            <a:r>
              <a:rPr lang="ar-EG" sz="2000" dirty="0" smtClean="0"/>
              <a:t> </a:t>
            </a:r>
            <a:endParaRPr lang="en-US" sz="2000" dirty="0" smtClean="0"/>
          </a:p>
          <a:p>
            <a:r>
              <a:rPr lang="ar-EG" sz="2000" b="1" dirty="0" smtClean="0"/>
              <a:t>تأليـــــــــف </a:t>
            </a:r>
            <a:endParaRPr lang="en-US" sz="2000" dirty="0" smtClean="0"/>
          </a:p>
          <a:p>
            <a:r>
              <a:rPr lang="ar-EG" sz="2000" b="1" dirty="0" smtClean="0"/>
              <a:t> </a:t>
            </a:r>
            <a:endParaRPr lang="en-US" sz="2000" dirty="0" smtClean="0"/>
          </a:p>
          <a:p>
            <a:r>
              <a:rPr lang="ar-EG" sz="2000" dirty="0" smtClean="0"/>
              <a:t> </a:t>
            </a:r>
            <a:endParaRPr lang="en-US" sz="2000" dirty="0" smtClean="0"/>
          </a:p>
          <a:p>
            <a:r>
              <a:rPr lang="ar-EG" sz="2000" dirty="0" smtClean="0"/>
              <a:t>د/ سامح زينهم عبد الجواد </a:t>
            </a:r>
            <a:endParaRPr lang="en-US" sz="2000" dirty="0" smtClean="0"/>
          </a:p>
          <a:p>
            <a:r>
              <a:rPr lang="ar-EG" sz="2000" dirty="0" smtClean="0"/>
              <a:t> </a:t>
            </a:r>
            <a:endParaRPr lang="en-US" sz="2000" dirty="0" smtClean="0"/>
          </a:p>
          <a:p>
            <a:r>
              <a:rPr lang="ar-EG" sz="2000" dirty="0" smtClean="0"/>
              <a:t>أستاذ علــــــــم المعلــــــــومـات المساعد</a:t>
            </a:r>
            <a:endParaRPr lang="en-US" sz="2000" dirty="0" smtClean="0"/>
          </a:p>
          <a:p>
            <a:r>
              <a:rPr lang="ar-EG" sz="2000" dirty="0" smtClean="0"/>
              <a:t>كلية </a:t>
            </a:r>
            <a:r>
              <a:rPr lang="ar-EG" sz="2000" dirty="0" err="1" smtClean="0"/>
              <a:t>الآداب </a:t>
            </a:r>
            <a:r>
              <a:rPr lang="ar-EG" sz="2000" dirty="0" smtClean="0"/>
              <a:t>– جامعة بنها </a:t>
            </a:r>
            <a:endParaRPr lang="en-US" sz="2000" dirty="0" smtClean="0"/>
          </a:p>
          <a:p>
            <a:r>
              <a:rPr lang="ar-EG" sz="2000" dirty="0" smtClean="0"/>
              <a:t> </a:t>
            </a:r>
            <a:endParaRPr lang="en-US" sz="2000" dirty="0" smtClean="0"/>
          </a:p>
          <a:p>
            <a:r>
              <a:rPr lang="ar-EG" sz="2000" dirty="0" smtClean="0"/>
              <a:t> </a:t>
            </a:r>
            <a:endParaRPr lang="en-US" sz="2000" dirty="0" smtClean="0"/>
          </a:p>
          <a:p>
            <a:r>
              <a:rPr lang="ar-EG" sz="2000" dirty="0" smtClean="0"/>
              <a:t>الفرقة الرابعة</a:t>
            </a:r>
            <a:endParaRPr lang="ar-EG"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أنواع البرامج الوكيلة الذكية</a:t>
            </a:r>
            <a:br>
              <a:rPr lang="ar-EG" sz="2400" b="1" dirty="0" smtClean="0"/>
            </a:br>
            <a:r>
              <a:rPr lang="ar-EG" sz="2400" b="1" dirty="0" smtClean="0"/>
              <a:t/>
            </a:r>
            <a:br>
              <a:rPr lang="ar-EG" sz="2400" b="1" dirty="0" smtClean="0"/>
            </a:br>
            <a:r>
              <a:rPr lang="ar-EG" sz="2400" b="1" dirty="0" smtClean="0"/>
              <a:t>الوكلاء </a:t>
            </a:r>
            <a:r>
              <a:rPr lang="ar-EG" sz="2400" b="1" dirty="0" smtClean="0"/>
              <a:t>المتعاونون </a:t>
            </a:r>
            <a:r>
              <a:rPr lang="en-US" sz="2400" b="1" dirty="0" smtClean="0"/>
              <a:t>Cooperative Agents </a:t>
            </a:r>
            <a:r>
              <a:rPr lang="en-US" sz="2400" dirty="0" smtClean="0"/>
              <a:t/>
            </a:r>
            <a:br>
              <a:rPr lang="en-US" sz="2400" dirty="0" smtClean="0"/>
            </a:br>
            <a:r>
              <a:rPr lang="ar-EG" sz="2400" b="1" dirty="0" smtClean="0"/>
              <a:t>    كما هو واضح من </a:t>
            </a:r>
            <a:r>
              <a:rPr lang="ar-EG" sz="2400" b="1" dirty="0" err="1" smtClean="0"/>
              <a:t>الشكل </a:t>
            </a:r>
            <a:r>
              <a:rPr lang="ar-EG" sz="2400" b="1" dirty="0" smtClean="0"/>
              <a:t>( 3/1) فإن الوكلاء المتعاونين تؤكد على الاستقلال والتعاون </a:t>
            </a:r>
            <a:r>
              <a:rPr lang="ar-EG" sz="2400" b="1" dirty="0" err="1" smtClean="0"/>
              <a:t>مع </a:t>
            </a:r>
            <a:r>
              <a:rPr lang="ar-EG" sz="2400" b="1" dirty="0" smtClean="0"/>
              <a:t>( الوكلاء الآخرين) لكى تؤدى مهام </a:t>
            </a:r>
            <a:r>
              <a:rPr lang="ar-EG" sz="2400" b="1" dirty="0" err="1" smtClean="0"/>
              <a:t>لملاكها </a:t>
            </a:r>
            <a:r>
              <a:rPr lang="ar-EG" sz="2400" b="1" dirty="0" smtClean="0"/>
              <a:t>، وهى يمكن أن تتعلم ولكن هذه الناحية ليست تأكيداً رئيسياً </a:t>
            </a:r>
            <a:r>
              <a:rPr lang="ar-EG" sz="2400" b="1" dirty="0" err="1" smtClean="0"/>
              <a:t>لعملياتها </a:t>
            </a:r>
            <a:r>
              <a:rPr lang="ar-EG" sz="2400" b="1" dirty="0" smtClean="0"/>
              <a:t>، ولكى يكون هناك تنسيق بين الوكلاء المتعاونة فهى قد تتفاوض لكى تصل إلى اتفاقيات مقبولة متبادلة فى بعض </a:t>
            </a:r>
            <a:r>
              <a:rPr lang="ar-EG" sz="2400" b="1" dirty="0" err="1" smtClean="0"/>
              <a:t>الأمور.</a:t>
            </a:r>
            <a:r>
              <a:rPr lang="ar-EG" sz="2400" b="1" dirty="0" smtClean="0"/>
              <a:t>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وكلاء الواجهة </a:t>
            </a:r>
            <a:r>
              <a:rPr lang="en-US" sz="2400" b="1" dirty="0" smtClean="0"/>
              <a:t>Interface Agents </a:t>
            </a:r>
            <a:r>
              <a:rPr lang="en-US" sz="2400" dirty="0" smtClean="0"/>
              <a:t/>
            </a:r>
            <a:br>
              <a:rPr lang="en-US" sz="2400" dirty="0" smtClean="0"/>
            </a:br>
            <a:r>
              <a:rPr lang="ar-EG" sz="2400" b="1" dirty="0" smtClean="0"/>
              <a:t>     الفئة الرئيسية للوكلاء الذكية هى وكلاء </a:t>
            </a:r>
            <a:r>
              <a:rPr lang="ar-EG" sz="2400" b="1" dirty="0" err="1" smtClean="0"/>
              <a:t>الواجهة </a:t>
            </a:r>
            <a:r>
              <a:rPr lang="ar-EG" sz="2400" b="1" dirty="0" smtClean="0"/>
              <a:t>، وكما هو واضح من </a:t>
            </a:r>
            <a:r>
              <a:rPr lang="ar-EG" sz="2400" b="1" dirty="0" err="1" smtClean="0"/>
              <a:t>الشكل </a:t>
            </a:r>
            <a:r>
              <a:rPr lang="ar-EG" sz="2400" b="1" dirty="0" smtClean="0"/>
              <a:t>( 3/1) فإن وكلاء الواجهة تؤكد على الاستقلال والتعلم لكى تؤدى مهام </a:t>
            </a:r>
            <a:r>
              <a:rPr lang="ar-EG" sz="2400" b="1" dirty="0" err="1" smtClean="0"/>
              <a:t>لملاكها </a:t>
            </a:r>
            <a:r>
              <a:rPr lang="ar-EG" sz="2400" b="1" dirty="0" smtClean="0"/>
              <a:t>، وتشير الخبيرة  باتى </a:t>
            </a:r>
            <a:r>
              <a:rPr lang="ar-EG" sz="2400" b="1" dirty="0" err="1" smtClean="0"/>
              <a:t>ماس  [</a:t>
            </a:r>
            <a:r>
              <a:rPr lang="ar-EG" sz="2400" b="1" dirty="0" smtClean="0"/>
              <a:t> </a:t>
            </a:r>
            <a:r>
              <a:rPr lang="en-US" sz="2400" b="1" dirty="0" smtClean="0"/>
              <a:t>Patti </a:t>
            </a:r>
            <a:r>
              <a:rPr lang="en-US" sz="2400" b="1" dirty="0" err="1" smtClean="0"/>
              <a:t>Maes</a:t>
            </a:r>
            <a:r>
              <a:rPr lang="ar-EG" sz="2400" b="1" dirty="0" smtClean="0"/>
              <a:t> ] المطورة الأساسية لهذه الفئة من الوكلاء أن الهدف من وكلاء الواجهة هو أن تعمل مثل المساعد الشخصي والذي يتعاون مع المستخدم فى نفس بيئة العمل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الوكلاء المتنقلة </a:t>
            </a:r>
            <a:r>
              <a:rPr lang="en-US" sz="2400" b="1" dirty="0" smtClean="0"/>
              <a:t>Mobile Agents</a:t>
            </a:r>
            <a:r>
              <a:rPr lang="en-US" sz="2400" dirty="0" smtClean="0"/>
              <a:t/>
            </a:r>
            <a:br>
              <a:rPr lang="en-US" sz="2400" dirty="0" smtClean="0"/>
            </a:br>
            <a:r>
              <a:rPr lang="ar-EG" sz="2400" b="1" dirty="0" smtClean="0"/>
              <a:t>       تشير </a:t>
            </a:r>
            <a:r>
              <a:rPr lang="ar-EG" sz="2400" b="1" dirty="0" err="1" smtClean="0"/>
              <a:t>دراسة </a:t>
            </a:r>
            <a:r>
              <a:rPr lang="ar-EG" sz="2400" b="1" dirty="0" smtClean="0"/>
              <a:t>[ </a:t>
            </a:r>
            <a:r>
              <a:rPr lang="ar-EG" sz="2400" b="1" dirty="0" err="1" smtClean="0"/>
              <a:t>روبيرت</a:t>
            </a:r>
            <a:r>
              <a:rPr lang="ar-EG" sz="2400" b="1" dirty="0" smtClean="0"/>
              <a:t> جرى وديفيد </a:t>
            </a:r>
            <a:r>
              <a:rPr lang="ar-EG" sz="2400" b="1" dirty="0" err="1" smtClean="0"/>
              <a:t>كوتز</a:t>
            </a:r>
            <a:r>
              <a:rPr lang="ar-EG" sz="2400" b="1" dirty="0" smtClean="0"/>
              <a:t> </a:t>
            </a:r>
            <a:r>
              <a:rPr lang="en-US" sz="2400" b="1" u="sng" dirty="0" smtClean="0">
                <a:hlinkClick r:id="rId2"/>
              </a:rPr>
              <a:t>David </a:t>
            </a:r>
            <a:r>
              <a:rPr lang="en-US" sz="2400" b="1" u="sng" dirty="0" err="1" smtClean="0">
                <a:hlinkClick r:id="rId2"/>
              </a:rPr>
              <a:t>Kotz</a:t>
            </a:r>
            <a:r>
              <a:rPr lang="en-US" sz="2400" b="1" dirty="0" smtClean="0"/>
              <a:t>  , </a:t>
            </a:r>
            <a:r>
              <a:rPr lang="en-US" sz="2400" b="1" u="sng" dirty="0" smtClean="0">
                <a:hlinkClick r:id="rId3"/>
              </a:rPr>
              <a:t>Robert S. Gray</a:t>
            </a:r>
            <a:r>
              <a:rPr lang="en-US" sz="2400" b="1" dirty="0" smtClean="0"/>
              <a:t>,</a:t>
            </a:r>
            <a:r>
              <a:rPr lang="ar-EG" sz="2400" b="1" dirty="0" smtClean="0"/>
              <a:t>] أن التطور السريع لتكنولوجيا الحاسب والشبكات والمقترن مع النمو المتفجر للخدمات والمعلومات المتاحة على الإنترنت سوف ينقلنا قريبا إلى المرحلة التي يملك فيها المستخدمون إتاحة سريعة ونافذة إلى كمية ضخمة من المعلومات خلال الحاسبات الشخصية وذلك فى العمل والمدرسة والمنزل وخلال التليفزيون والتليفونات ولوحة </a:t>
            </a:r>
            <a:r>
              <a:rPr lang="ar-EG" sz="2400" b="1" dirty="0" err="1" smtClean="0"/>
              <a:t>عددات</a:t>
            </a:r>
            <a:r>
              <a:rPr lang="ar-EG" sz="2400" b="1" dirty="0" smtClean="0"/>
              <a:t> السيارات </a:t>
            </a:r>
            <a:r>
              <a:rPr lang="en-US" sz="2400" b="1" dirty="0" smtClean="0"/>
              <a:t>car Dashboards</a:t>
            </a:r>
            <a:r>
              <a:rPr lang="ar-EG" sz="2400" b="1" dirty="0" smtClean="0"/>
              <a:t> من أى مكان وفى كل </a:t>
            </a:r>
            <a:r>
              <a:rPr lang="ar-EG" sz="2400" b="1" dirty="0" err="1" smtClean="0"/>
              <a:t>مكان </a:t>
            </a:r>
            <a:r>
              <a:rPr lang="ar-EG" sz="2400" b="1" dirty="0" smtClean="0"/>
              <a:t>، ونظام التنقل </a:t>
            </a:r>
            <a:r>
              <a:rPr lang="en-US" sz="2400" b="1" dirty="0" smtClean="0"/>
              <a:t>Mobile Code</a:t>
            </a:r>
            <a:r>
              <a:rPr lang="ar-EG" sz="2400" b="1" dirty="0" smtClean="0"/>
              <a:t> وبوجه الخصوص الوكلاء المتنقلة </a:t>
            </a:r>
            <a:r>
              <a:rPr lang="en-US" sz="2400" b="1" dirty="0" smtClean="0"/>
              <a:t>Mobile Agents</a:t>
            </a:r>
            <a:r>
              <a:rPr lang="ar-EG" sz="2400" b="1" dirty="0" smtClean="0"/>
              <a:t> سوف تكون الأداة الأساسية للسماح بهذه </a:t>
            </a:r>
            <a:r>
              <a:rPr lang="ar-EG" sz="2400" b="1" dirty="0" err="1" smtClean="0"/>
              <a:t>الإتاحة.</a:t>
            </a:r>
            <a:r>
              <a:rPr lang="ar-EG" sz="2400" b="1" dirty="0" smtClean="0"/>
              <a:t>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الوكلاء المتفاعلة </a:t>
            </a:r>
            <a:r>
              <a:rPr lang="en-US" sz="2400" b="1" dirty="0" smtClean="0"/>
              <a:t>Reactive Agents</a:t>
            </a:r>
            <a:r>
              <a:rPr lang="ar-EG" sz="2400" b="1" dirty="0" smtClean="0"/>
              <a:t> </a:t>
            </a:r>
            <a:r>
              <a:rPr lang="ar-EG" sz="2400" b="1" dirty="0" err="1" smtClean="0"/>
              <a:t>:</a:t>
            </a:r>
            <a:r>
              <a:rPr lang="ar-EG" sz="2400" b="1" dirty="0" smtClean="0"/>
              <a:t> </a:t>
            </a:r>
            <a:r>
              <a:rPr lang="en-US" sz="2400" dirty="0" smtClean="0"/>
              <a:t/>
            </a:r>
            <a:br>
              <a:rPr lang="en-US" sz="2400" dirty="0" smtClean="0"/>
            </a:br>
            <a:r>
              <a:rPr lang="ar-EG" sz="2400" b="1" dirty="0" smtClean="0"/>
              <a:t> تمثل الوكلاء المتفاعلة فئة خاصة من الوكلاء لا تملك نماذج </a:t>
            </a:r>
            <a:r>
              <a:rPr lang="en-US" sz="2400" b="1" dirty="0" smtClean="0"/>
              <a:t>Models</a:t>
            </a:r>
            <a:r>
              <a:rPr lang="ar-EG" sz="2400" b="1" dirty="0" smtClean="0"/>
              <a:t> داخلية رمزية لبيئتها وبدلاً عن ذلك تستجيب بطريقة </a:t>
            </a:r>
            <a:r>
              <a:rPr lang="ar-EG" sz="2400" b="1" dirty="0" err="1" smtClean="0"/>
              <a:t>إجابة </a:t>
            </a:r>
            <a:r>
              <a:rPr lang="ar-EG" sz="2400" b="1" dirty="0" smtClean="0"/>
              <a:t>– </a:t>
            </a:r>
            <a:r>
              <a:rPr lang="ar-EG" sz="2400" b="1" dirty="0" err="1" smtClean="0"/>
              <a:t>المنبة</a:t>
            </a:r>
            <a:r>
              <a:rPr lang="ar-EG" sz="2400" b="1" dirty="0" smtClean="0"/>
              <a:t> </a:t>
            </a:r>
            <a:r>
              <a:rPr lang="en-US" sz="2400" b="1" dirty="0" smtClean="0"/>
              <a:t> Stimulus-Response Manner </a:t>
            </a:r>
            <a:r>
              <a:rPr lang="ar-EG" sz="2400" b="1" dirty="0" smtClean="0"/>
              <a:t>للوضع الحالى للبيئة المثبت </a:t>
            </a:r>
            <a:r>
              <a:rPr lang="ar-EG" sz="2400" b="1" dirty="0" err="1" smtClean="0"/>
              <a:t>فيها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الوكلاء الهجين </a:t>
            </a:r>
            <a:r>
              <a:rPr lang="en-US" sz="2400" b="1" dirty="0" smtClean="0"/>
              <a:t>Hybrid Agents </a:t>
            </a:r>
            <a:r>
              <a:rPr lang="en-US" sz="2400" dirty="0" smtClean="0"/>
              <a:t/>
            </a:r>
            <a:br>
              <a:rPr lang="en-US" sz="2400" dirty="0" smtClean="0"/>
            </a:br>
            <a:r>
              <a:rPr lang="ar-EG" sz="2400" b="1" dirty="0" smtClean="0"/>
              <a:t>   الوكلاء الهجين ببساطة مجهزة باستخدام مجموعة من اثنين أو أكثر من الخصائص من الوكلاء الآخرين فهى ربما تتضمن خصائص من الوكلاء المتعاونة والوكلاء المتنقلة ووكلاء </a:t>
            </a:r>
            <a:r>
              <a:rPr lang="ar-EG" sz="2400" b="1" dirty="0" err="1" smtClean="0"/>
              <a:t>الواجهة.</a:t>
            </a:r>
            <a:r>
              <a:rPr lang="ar-EG" sz="2400" b="1" dirty="0" smtClean="0"/>
              <a:t> والفرضية العلمية الأساسية للوكلاء الهجين هو الاعتقاد بأنه لبعض التطبيقات قد تكون الفوائد الناتجة من وجود جمع من فلسفات مختلفة خلال وكيل واحد أكثر من الفوائد الناتجة من نفس الوكيل المعتمد على فلسفة واحدة فردية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الوكلاء المتغيرة الخواص </a:t>
            </a:r>
            <a:r>
              <a:rPr lang="en-US" sz="2400" b="1" dirty="0" smtClean="0"/>
              <a:t>Heterogeneous Agents</a:t>
            </a:r>
            <a:r>
              <a:rPr lang="en-US" sz="2400" dirty="0" smtClean="0"/>
              <a:t/>
            </a:r>
            <a:br>
              <a:rPr lang="en-US" sz="2400" dirty="0" smtClean="0"/>
            </a:br>
            <a:r>
              <a:rPr lang="ar-EG" sz="2400" b="1" dirty="0" smtClean="0"/>
              <a:t>   وهى ليست مثل الأنظمة الهجين فى القسم </a:t>
            </a:r>
            <a:r>
              <a:rPr lang="ar-EG" sz="2400" b="1" dirty="0" err="1" smtClean="0"/>
              <a:t>السابق </a:t>
            </a:r>
            <a:r>
              <a:rPr lang="ar-EG" sz="2400" b="1" dirty="0" smtClean="0"/>
              <a:t>، فهى تشير إلى تكامل من على الأقل </a:t>
            </a:r>
            <a:r>
              <a:rPr lang="ar-EG" sz="2400" b="1" dirty="0" err="1" smtClean="0"/>
              <a:t>إثنين</a:t>
            </a:r>
            <a:r>
              <a:rPr lang="ar-EG" sz="2400" b="1" dirty="0" smtClean="0"/>
              <a:t> أو أكثر من الوكلاء والتى تنتمى إلى اثنين أو أكثر من أنواع الوكيل </a:t>
            </a:r>
            <a:r>
              <a:rPr lang="ar-EG" sz="2400" b="1" dirty="0" err="1" smtClean="0"/>
              <a:t>المختلفة .</a:t>
            </a:r>
            <a:r>
              <a:rPr lang="ar-EG" sz="2400" b="1" dirty="0" smtClean="0"/>
              <a:t> والدافع لهذا النوع أن العالم مليء بتنوع غنى من المنتجات البرمجية التى توفر معدل واسع من الخدمات لمعدل واسع مماثل من المجالات وبالرغم من ذلك فإن هذه البرامج تعمل فى عزلة ويوجد طلب متزايد لجعلهم مندمجين وخاصة إنهم كمجموعة موحدة سيوفرون فى الحقيقة قيمة إضافية عن </a:t>
            </a:r>
            <a:r>
              <a:rPr lang="ar-EG" sz="2400" b="1" dirty="0" err="1" smtClean="0"/>
              <a:t>قيامهم</a:t>
            </a:r>
            <a:r>
              <a:rPr lang="ar-EG" sz="2400" b="1" dirty="0" smtClean="0"/>
              <a:t> بأدوارهم بشكل فردى.</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الوكلاء الذكية </a:t>
            </a:r>
            <a:r>
              <a:rPr lang="ar-EG" sz="2400" b="1" dirty="0" err="1" smtClean="0"/>
              <a:t>الحقيقية</a:t>
            </a:r>
            <a:r>
              <a:rPr lang="ar-EG" sz="2400" b="1" dirty="0" smtClean="0"/>
              <a:t> </a:t>
            </a:r>
            <a:r>
              <a:rPr lang="en-US" sz="2400" b="1" dirty="0" smtClean="0"/>
              <a:t>Truly Smart Agents</a:t>
            </a:r>
            <a:r>
              <a:rPr lang="ar-EG" sz="2400" b="1" dirty="0" smtClean="0"/>
              <a:t> </a:t>
            </a:r>
            <a:r>
              <a:rPr lang="ar-EG" sz="2400" b="1" dirty="0" err="1" smtClean="0"/>
              <a:t>:</a:t>
            </a:r>
            <a:r>
              <a:rPr lang="ar-EG" sz="2400" b="1" dirty="0" smtClean="0"/>
              <a:t> </a:t>
            </a:r>
            <a:r>
              <a:rPr lang="en-US" sz="2400" dirty="0" smtClean="0"/>
              <a:t/>
            </a:r>
            <a:br>
              <a:rPr lang="en-US" sz="2400" dirty="0" smtClean="0"/>
            </a:br>
            <a:r>
              <a:rPr lang="ar-EG" sz="2400" b="1" dirty="0" smtClean="0"/>
              <a:t>    تعتبر الوكلاء الذكية الحقيقة كما تشير دراسة </a:t>
            </a:r>
            <a:r>
              <a:rPr lang="ar-EG" sz="2400" b="1" dirty="0" err="1" smtClean="0"/>
              <a:t>بوستروم</a:t>
            </a:r>
            <a:r>
              <a:rPr lang="ar-EG" sz="2400" b="1" dirty="0" smtClean="0"/>
              <a:t> </a:t>
            </a:r>
            <a:r>
              <a:rPr lang="ar-EG" sz="2400" b="1" dirty="0" err="1" smtClean="0"/>
              <a:t>أ [</a:t>
            </a:r>
            <a:r>
              <a:rPr lang="en-US" sz="2400" b="1" dirty="0" smtClean="0"/>
              <a:t>A    </a:t>
            </a:r>
            <a:r>
              <a:rPr lang="en-US" sz="2400" b="1" dirty="0" err="1" smtClean="0"/>
              <a:t>Bostrom</a:t>
            </a:r>
            <a:r>
              <a:rPr lang="en-US" sz="2400" b="1" dirty="0" smtClean="0"/>
              <a:t> </a:t>
            </a:r>
            <a:r>
              <a:rPr lang="ar-EG" sz="2400" b="1" dirty="0" smtClean="0"/>
              <a:t>] فى مجلة المستقبل </a:t>
            </a:r>
            <a:r>
              <a:rPr lang="en-US" sz="2400" b="1" dirty="0" smtClean="0"/>
              <a:t>Futures</a:t>
            </a:r>
            <a:r>
              <a:rPr lang="ar-EG" sz="2400" b="1" dirty="0" smtClean="0"/>
              <a:t> من أنواع البرامج الوكيلة الذكية </a:t>
            </a:r>
            <a:r>
              <a:rPr lang="ar-EG" sz="2400" b="1" dirty="0" err="1" smtClean="0"/>
              <a:t>جداً </a:t>
            </a:r>
            <a:r>
              <a:rPr lang="ar-EG" sz="2400" b="1" dirty="0" smtClean="0"/>
              <a:t>، ويجب أن تملك ثلاث صفات أساسية لكى تكون ذكية وهى التعاون والتعلم والاستقلال</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مفهوم وخصائص البرامج الوكيلة </a:t>
            </a:r>
            <a:r>
              <a:rPr lang="ar-EG" sz="2400" b="1" dirty="0" smtClean="0"/>
              <a:t>الذكية</a:t>
            </a:r>
            <a:br>
              <a:rPr lang="ar-EG" sz="2400" b="1" dirty="0" smtClean="0"/>
            </a:br>
            <a:r>
              <a:rPr lang="ar-EG" sz="2400" b="1" dirty="0" smtClean="0"/>
              <a:t> البرامج الوكيلة الذكية هى واحدة من أعظم التطورات الحديثة الهامة فى علم الكمبيوتر فى التسعينات من القرن </a:t>
            </a:r>
            <a:r>
              <a:rPr lang="ar-EG" sz="2400" b="1" dirty="0" err="1" smtClean="0"/>
              <a:t>العشرين </a:t>
            </a:r>
            <a:r>
              <a:rPr lang="ar-EG" sz="2400" b="1" dirty="0" smtClean="0"/>
              <a:t>، وأصبح لها رواج كبير فى مجال الذكاء </a:t>
            </a:r>
            <a:r>
              <a:rPr lang="ar-EG" sz="2400" b="1" dirty="0" err="1" smtClean="0"/>
              <a:t>الإصطناعي</a:t>
            </a:r>
            <a:r>
              <a:rPr lang="ar-EG" sz="2400" b="1" dirty="0" smtClean="0"/>
              <a:t> وعلم الكمبيوتر، وهى أصبحت موضوع هام للدراسة والبحث لأنها انبثقت من  وكذلك اندمجت مع العديد من الأنظمة المختلفة لعلم الكمبيوتر وهذا يتضمن الأنظمة المتعلمة </a:t>
            </a:r>
            <a:r>
              <a:rPr lang="ar-EG" sz="2400" b="1" dirty="0" err="1" smtClean="0"/>
              <a:t>المتكيفة "</a:t>
            </a:r>
            <a:r>
              <a:rPr lang="en-US" sz="2400" b="1" dirty="0" smtClean="0"/>
              <a:t>Adaptive Learning Systems</a:t>
            </a:r>
            <a:r>
              <a:rPr lang="ar-EG" sz="2400" b="1" dirty="0" err="1" smtClean="0"/>
              <a:t>" </a:t>
            </a:r>
            <a:r>
              <a:rPr lang="ar-EG" sz="2400" b="1" dirty="0" smtClean="0"/>
              <a:t>، والذكاء الاصطناعي </a:t>
            </a:r>
            <a:r>
              <a:rPr lang="en-US" sz="2400" b="1" dirty="0" smtClean="0"/>
              <a:t>"Artificial Intelligence"</a:t>
            </a:r>
            <a:r>
              <a:rPr lang="ar-EG" sz="2400" b="1" dirty="0" smtClean="0"/>
              <a:t> ، والأنظمة </a:t>
            </a:r>
            <a:r>
              <a:rPr lang="ar-EG" sz="2400" b="1" dirty="0" err="1" smtClean="0"/>
              <a:t>الخبيرة  "</a:t>
            </a:r>
            <a:r>
              <a:rPr lang="en-US" sz="2400" b="1" dirty="0" smtClean="0"/>
              <a:t>Expert Systems</a:t>
            </a:r>
            <a:r>
              <a:rPr lang="ar-EG" sz="2400" b="1" dirty="0" err="1" smtClean="0"/>
              <a:t>" </a:t>
            </a:r>
            <a:r>
              <a:rPr lang="ar-EG" sz="2400" b="1" dirty="0" smtClean="0"/>
              <a:t>، والمعالجة </a:t>
            </a:r>
            <a:r>
              <a:rPr lang="ar-EG" sz="2400" b="1" dirty="0" err="1" smtClean="0"/>
              <a:t>الموزعة "</a:t>
            </a:r>
            <a:r>
              <a:rPr lang="ar-EG" sz="2400" b="1" dirty="0" smtClean="0"/>
              <a:t> </a:t>
            </a:r>
            <a:r>
              <a:rPr lang="en-US" sz="2400" b="1" dirty="0" smtClean="0"/>
              <a:t>Distributed Processing</a:t>
            </a:r>
            <a:r>
              <a:rPr lang="ar-EG" sz="2400" b="1" dirty="0" err="1" smtClean="0"/>
              <a:t>" </a:t>
            </a:r>
            <a:r>
              <a:rPr lang="ar-EG" sz="2400" b="1" dirty="0" smtClean="0"/>
              <a:t>، والبيئات الاجتماعية المباشرة </a:t>
            </a:r>
            <a:r>
              <a:rPr lang="ar-EG" sz="2400" b="1" dirty="0" err="1" smtClean="0"/>
              <a:t>المتعاونة  "</a:t>
            </a:r>
            <a:r>
              <a:rPr lang="ar-EG" sz="2400" b="1" dirty="0" smtClean="0"/>
              <a:t> </a:t>
            </a:r>
            <a:r>
              <a:rPr lang="en-US" sz="2400" b="1" dirty="0" smtClean="0"/>
              <a:t> " Collaborative Online Social Environment</a:t>
            </a:r>
            <a:r>
              <a:rPr lang="ar-EG" sz="2400" b="1" dirty="0" smtClean="0"/>
              <a:t>  ، </a:t>
            </a:r>
            <a:r>
              <a:rPr lang="ar-EG" sz="2400" b="1" dirty="0" err="1" smtClean="0"/>
              <a:t>والأمن "</a:t>
            </a:r>
            <a:r>
              <a:rPr lang="en-US" sz="2400" b="1" dirty="0" smtClean="0"/>
              <a:t>Security</a:t>
            </a:r>
            <a:r>
              <a:rPr lang="ar-EG" sz="2400" b="1" dirty="0" smtClean="0"/>
              <a:t>" </a:t>
            </a:r>
            <a:r>
              <a:rPr lang="ar-EG" sz="2400" b="1" dirty="0" err="1" smtClean="0"/>
              <a:t>وغيرها .</a:t>
            </a:r>
            <a:r>
              <a:rPr lang="ar-EG" sz="2400" b="1" dirty="0" smtClean="0"/>
              <a:t> وتعتبر تكنولوجيا الوكلاء الذكية فى الأساس حقلاً فرعياً من الذكاء الاصطناعي الموزع </a:t>
            </a:r>
            <a:r>
              <a:rPr lang="en-US" sz="2400" b="1" dirty="0" smtClean="0"/>
              <a:t>"Distributed "Artificial Intelligence  </a:t>
            </a:r>
            <a:r>
              <a:rPr lang="ar-EG" sz="2400" b="1" dirty="0" err="1" smtClean="0"/>
              <a:t>.</a:t>
            </a:r>
            <a:r>
              <a:rPr lang="ar-EG" sz="2400" b="1" dirty="0" smtClean="0"/>
              <a:t/>
            </a:r>
            <a:br>
              <a:rPr lang="ar-EG" sz="2400" b="1" dirty="0" smtClean="0"/>
            </a:br>
            <a:endParaRPr lang="ar-EG"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تاريخ البرامج الوكيلة الذكية </a:t>
            </a:r>
            <a:r>
              <a:rPr lang="en-US" sz="2400" dirty="0" smtClean="0"/>
              <a:t/>
            </a:r>
            <a:br>
              <a:rPr lang="en-US" sz="2400" dirty="0" smtClean="0"/>
            </a:br>
            <a:r>
              <a:rPr lang="ar-EG" sz="2400" b="1" dirty="0" smtClean="0"/>
              <a:t>      تشير دراسة  نوانا </a:t>
            </a:r>
            <a:r>
              <a:rPr lang="ar-EG" sz="2400" b="1" dirty="0" err="1" smtClean="0"/>
              <a:t>هايسنس</a:t>
            </a:r>
            <a:r>
              <a:rPr lang="ar-EG" sz="2400" b="1" dirty="0" smtClean="0"/>
              <a:t> </a:t>
            </a:r>
            <a:r>
              <a:rPr lang="ar-EG" sz="2400" b="1" dirty="0" err="1" smtClean="0"/>
              <a:t>[</a:t>
            </a:r>
            <a:r>
              <a:rPr lang="ar-EG" sz="2400" b="1" dirty="0" smtClean="0"/>
              <a:t> </a:t>
            </a:r>
            <a:r>
              <a:rPr lang="en-US" sz="2400" b="1" dirty="0" smtClean="0"/>
              <a:t>Hyacinth </a:t>
            </a:r>
            <a:r>
              <a:rPr lang="en-US" sz="2400" b="1" dirty="0" err="1" smtClean="0"/>
              <a:t>Nwana</a:t>
            </a:r>
            <a:r>
              <a:rPr lang="en-US" sz="2400" b="1" dirty="0" smtClean="0"/>
              <a:t> </a:t>
            </a:r>
            <a:r>
              <a:rPr lang="ar-EG" sz="2400" b="1" dirty="0" smtClean="0"/>
              <a:t>] أن البرامج الوكيلة تطورت من أنظمة الوكلاء المتعددة   </a:t>
            </a:r>
            <a:r>
              <a:rPr lang="en-US" sz="2400" b="1" dirty="0" smtClean="0"/>
              <a:t>Multi-Agent Systems –MAS "</a:t>
            </a:r>
            <a:r>
              <a:rPr lang="ar-EG" sz="2400" b="1" dirty="0" smtClean="0"/>
              <a:t> " التى بدورها واحدة من ثلاثة مجالات واسعة والتى تقع تحت مظلة الذكاء الاصطناعي الموزع</a:t>
            </a:r>
            <a:r>
              <a:rPr lang="en-US" sz="2400" b="1" dirty="0" smtClean="0"/>
              <a:t>Distributed Artificial Intelligence-DAI " </a:t>
            </a:r>
            <a:r>
              <a:rPr lang="ar-EG" sz="2400" b="1" dirty="0" smtClean="0"/>
              <a:t> </a:t>
            </a:r>
            <a:r>
              <a:rPr lang="ar-EG" sz="2400" b="1" dirty="0" err="1" smtClean="0"/>
              <a:t>" </a:t>
            </a:r>
            <a:r>
              <a:rPr lang="ar-EG" sz="2400" b="1" dirty="0" smtClean="0"/>
              <a:t>، وأما المجالان الآخران </a:t>
            </a:r>
            <a:r>
              <a:rPr lang="ar-EG" sz="2400" b="1" dirty="0" err="1" smtClean="0"/>
              <a:t>فهما </a:t>
            </a:r>
            <a:r>
              <a:rPr lang="ar-EG" sz="2400" b="1" dirty="0" smtClean="0"/>
              <a:t>:    حل المشكلة الموزعة </a:t>
            </a:r>
            <a:r>
              <a:rPr lang="en-US" sz="2400" b="1" dirty="0" smtClean="0"/>
              <a:t>Distributed Problem Solving –DPS </a:t>
            </a:r>
            <a:r>
              <a:rPr lang="ar-EG" sz="2400" b="1" dirty="0" smtClean="0"/>
              <a:t>  ، والذكاء </a:t>
            </a:r>
            <a:r>
              <a:rPr lang="ar-EG" sz="2400" b="1" dirty="0" err="1" smtClean="0"/>
              <a:t>الإصطناعي</a:t>
            </a:r>
            <a:r>
              <a:rPr lang="ar-EG" sz="2400" b="1" dirty="0" smtClean="0"/>
              <a:t> </a:t>
            </a:r>
            <a:r>
              <a:rPr lang="ar-EG" sz="2400" b="1" dirty="0" err="1" smtClean="0"/>
              <a:t>المتوازى "</a:t>
            </a:r>
            <a:r>
              <a:rPr lang="en-US" sz="2400" b="1" dirty="0" smtClean="0"/>
              <a:t>Parallel AI – PAI </a:t>
            </a:r>
            <a:r>
              <a:rPr lang="ar-EG" sz="2400" b="1" dirty="0" smtClean="0"/>
              <a:t> </a:t>
            </a:r>
            <a:r>
              <a:rPr lang="ar-EG" sz="2400" b="1" dirty="0" err="1" smtClean="0"/>
              <a:t>" </a:t>
            </a:r>
            <a:r>
              <a:rPr lang="ar-EG" sz="2400" b="1" dirty="0" smtClean="0"/>
              <a:t>، وبالتالي فكما مع الأنظمة الوكيلة المتعددة فهي ورثت العديد من الدوافع والأهداف والفوائد الكامنة للذكاء </a:t>
            </a:r>
            <a:r>
              <a:rPr lang="ar-EG" sz="2400" b="1" dirty="0" err="1" smtClean="0"/>
              <a:t>الإصطناعي</a:t>
            </a:r>
            <a:r>
              <a:rPr lang="ar-EG" sz="2400" b="1" dirty="0" smtClean="0"/>
              <a:t> الموزع مثل السرعة </a:t>
            </a:r>
            <a:r>
              <a:rPr lang="ar-EG" sz="2400" b="1" dirty="0" err="1" smtClean="0"/>
              <a:t>والمرونة </a:t>
            </a:r>
            <a:r>
              <a:rPr lang="ar-EG" sz="2400" b="1" dirty="0" smtClean="0"/>
              <a:t>، وهى ورثت أيضاً فوائد من الذكاء </a:t>
            </a:r>
            <a:r>
              <a:rPr lang="ar-EG" sz="2400" b="1" dirty="0" err="1" smtClean="0"/>
              <a:t>الإصطناعي</a:t>
            </a:r>
            <a:r>
              <a:rPr lang="ar-EG" sz="2400" b="1" dirty="0" smtClean="0"/>
              <a:t>  مثل التشغيل على مستوى المعرفة والصيانة السهلة </a:t>
            </a:r>
            <a:r>
              <a:rPr lang="ar-EG" sz="2400" b="1" dirty="0" err="1" smtClean="0"/>
              <a:t>والاستقلال .</a:t>
            </a:r>
            <a:r>
              <a:rPr lang="ar-EG" sz="2400" b="1" dirty="0" smtClean="0"/>
              <a:t>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فكرة  البرامج الوكيلة الذكية </a:t>
            </a:r>
            <a:r>
              <a:rPr lang="en-US" sz="2400" dirty="0" smtClean="0"/>
              <a:t/>
            </a:r>
            <a:br>
              <a:rPr lang="en-US" sz="2400" dirty="0" smtClean="0"/>
            </a:br>
            <a:r>
              <a:rPr lang="ar-EG" sz="2400" b="1" dirty="0" smtClean="0"/>
              <a:t>  تقوم فكرة البرامج الوكيلة الذكية على مفهوم عمل الوكلاء من البشر </a:t>
            </a:r>
            <a:r>
              <a:rPr lang="en-US" sz="2400" b="1" dirty="0" smtClean="0"/>
              <a:t>Human Agent  </a:t>
            </a:r>
            <a:r>
              <a:rPr lang="ar-EG" sz="2400" b="1" dirty="0" smtClean="0"/>
              <a:t>، ومفهوم الوكيل ببساطة </a:t>
            </a:r>
            <a:r>
              <a:rPr lang="ar-EG" sz="2400" b="1" dirty="0" err="1" smtClean="0"/>
              <a:t>هو :  </a:t>
            </a:r>
            <a:r>
              <a:rPr lang="ar-EG" sz="2400" b="1" i="1" dirty="0" smtClean="0"/>
              <a:t>(  شخص يتصرف من </a:t>
            </a:r>
            <a:r>
              <a:rPr lang="ar-EG" sz="2400" b="1" i="1" dirty="0" err="1" smtClean="0"/>
              <a:t>أجل </a:t>
            </a:r>
            <a:r>
              <a:rPr lang="ar-EG" sz="2400" b="1" i="1" dirty="0" smtClean="0"/>
              <a:t>، وبدلاً عن الأخر بتفويض منه أو </a:t>
            </a:r>
            <a:r>
              <a:rPr lang="ar-EG" sz="2400" b="1" i="1" dirty="0" err="1" smtClean="0"/>
              <a:t>منها )</a:t>
            </a:r>
            <a:r>
              <a:rPr lang="ar-EG" sz="2400" b="1" dirty="0" err="1" smtClean="0"/>
              <a:t>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التعريف العلمي للبرامج الوكيلة الذكية </a:t>
            </a:r>
            <a:r>
              <a:rPr lang="en-US" sz="2400" dirty="0" smtClean="0"/>
              <a:t/>
            </a:r>
            <a:br>
              <a:rPr lang="en-US" sz="2400" dirty="0" smtClean="0"/>
            </a:br>
            <a:r>
              <a:rPr lang="ar-EG" sz="2400" b="1" dirty="0" smtClean="0"/>
              <a:t>من أهم التعريفات المذكورة فى أدب الموضوع حول البرامج الوكيلة الذكية ما </a:t>
            </a:r>
            <a:r>
              <a:rPr lang="ar-EG" sz="2400" b="1" dirty="0" err="1" smtClean="0"/>
              <a:t>يلي :</a:t>
            </a:r>
            <a:r>
              <a:rPr lang="ar-EG" sz="2400" b="1" dirty="0" smtClean="0"/>
              <a:t> </a:t>
            </a:r>
            <a:r>
              <a:rPr lang="en-US" sz="2400" dirty="0" smtClean="0"/>
              <a:t/>
            </a:r>
            <a:br>
              <a:rPr lang="en-US" sz="2400" dirty="0" smtClean="0"/>
            </a:br>
            <a:r>
              <a:rPr lang="ar-EG" sz="2400" b="1" dirty="0" smtClean="0"/>
              <a:t>التعريف </a:t>
            </a:r>
            <a:r>
              <a:rPr lang="ar-EG" sz="2400" b="1" dirty="0" err="1" smtClean="0"/>
              <a:t>الأول </a:t>
            </a:r>
            <a:r>
              <a:rPr lang="ar-EG" sz="2400" b="1" dirty="0" smtClean="0"/>
              <a:t>: هو تعريف دراسة  إستان </a:t>
            </a:r>
            <a:r>
              <a:rPr lang="ar-EG" sz="2400" b="1" dirty="0" err="1" smtClean="0"/>
              <a:t>فرنكلين</a:t>
            </a:r>
            <a:r>
              <a:rPr lang="ar-EG" sz="2400" b="1" dirty="0" smtClean="0"/>
              <a:t> وارت </a:t>
            </a:r>
            <a:r>
              <a:rPr lang="ar-EG" sz="2400" b="1" dirty="0" err="1" smtClean="0"/>
              <a:t>جروسر</a:t>
            </a:r>
            <a:r>
              <a:rPr lang="ar-EG" sz="2400" b="1" dirty="0" smtClean="0"/>
              <a:t> </a:t>
            </a:r>
            <a:r>
              <a:rPr lang="ar-EG" sz="2400" b="1" dirty="0" err="1" smtClean="0"/>
              <a:t>[</a:t>
            </a:r>
            <a:r>
              <a:rPr lang="ar-EG" sz="2400" b="1" dirty="0" smtClean="0"/>
              <a:t> </a:t>
            </a:r>
            <a:r>
              <a:rPr lang="en-US" sz="2400" b="1" dirty="0" smtClean="0"/>
              <a:t>Stan </a:t>
            </a:r>
            <a:r>
              <a:rPr lang="en-US" sz="2400" b="1" dirty="0" err="1" smtClean="0"/>
              <a:t>franklin</a:t>
            </a:r>
            <a:r>
              <a:rPr lang="en-US" sz="2400" b="1" dirty="0" smtClean="0"/>
              <a:t> , Art Grosser</a:t>
            </a:r>
            <a:r>
              <a:rPr lang="ar-EG" sz="2400" b="1" dirty="0" smtClean="0"/>
              <a:t> ] وهما خبراء بمعهد الأنظمة الذكية بجامعة ممفيس</a:t>
            </a:r>
            <a:r>
              <a:rPr lang="en-US" sz="2400" b="1" dirty="0" smtClean="0"/>
              <a:t>Memphis  </a:t>
            </a:r>
            <a:r>
              <a:rPr lang="ar-EG" sz="2400" b="1" dirty="0" err="1" smtClean="0"/>
              <a:t>: </a:t>
            </a:r>
            <a:r>
              <a:rPr lang="ar-EG" sz="2400" b="1" i="1" dirty="0" smtClean="0"/>
              <a:t>( مصطلح وكيل يستخدم لكى يمثل مفهومين </a:t>
            </a:r>
            <a:r>
              <a:rPr lang="ar-EG" sz="2400" b="1" i="1" dirty="0" err="1" smtClean="0"/>
              <a:t>أساسيين </a:t>
            </a:r>
            <a:r>
              <a:rPr lang="ar-EG" sz="2400" b="1" i="1" dirty="0" smtClean="0"/>
              <a:t>، المفهوم الأول هو قدرة الوكيل على الأداء </a:t>
            </a:r>
            <a:r>
              <a:rPr lang="ar-EG" sz="2400" b="1" i="1" dirty="0" err="1" smtClean="0"/>
              <a:t>المستقل </a:t>
            </a:r>
            <a:r>
              <a:rPr lang="ar-EG" sz="2400" b="1" i="1" dirty="0" smtClean="0"/>
              <a:t>، والمفهوم الثاني هو قدرة الوكيل على التفكير </a:t>
            </a:r>
            <a:r>
              <a:rPr lang="ar-EG" sz="2400" b="1" i="1" dirty="0" err="1" smtClean="0"/>
              <a:t>الهادف )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خصائص البرامج الوكيلة الذكية </a:t>
            </a:r>
            <a:r>
              <a:rPr lang="en-US" sz="2400" dirty="0" smtClean="0"/>
              <a:t/>
            </a:r>
            <a:br>
              <a:rPr lang="en-US" sz="2400" dirty="0" smtClean="0"/>
            </a:br>
            <a:r>
              <a:rPr lang="ar-EG" sz="2400" b="1" dirty="0" smtClean="0"/>
              <a:t>    حاول الباحث من خلال أدب الموضوع التعرف على خصائص البرامج الوكيلة الذكية التى تميزها عن البرامج التقليدية الأخرى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مستقل </a:t>
            </a:r>
            <a:r>
              <a:rPr lang="en-US" sz="2400" b="1" dirty="0" smtClean="0"/>
              <a:t>Autonomy  </a:t>
            </a:r>
            <a:r>
              <a:rPr lang="ar-EG" sz="2400" b="1" dirty="0" err="1" smtClean="0"/>
              <a:t>(</a:t>
            </a:r>
            <a:r>
              <a:rPr lang="ar-EG" sz="2400" b="1" dirty="0" smtClean="0"/>
              <a:t> </a:t>
            </a:r>
            <a:r>
              <a:rPr lang="en-US" sz="2400" b="1" dirty="0" smtClean="0"/>
              <a:t>Independence</a:t>
            </a:r>
            <a:r>
              <a:rPr lang="ar-EG" sz="2400" b="1" dirty="0" smtClean="0"/>
              <a:t>  </a:t>
            </a:r>
            <a:r>
              <a:rPr lang="ar-EG" sz="2400" b="1" dirty="0" err="1" smtClean="0"/>
              <a:t>) :</a:t>
            </a:r>
            <a:r>
              <a:rPr lang="ar-EG" sz="2400" b="1" dirty="0" smtClean="0"/>
              <a:t>  </a:t>
            </a:r>
            <a:r>
              <a:rPr lang="en-US" sz="2400" dirty="0" smtClean="0"/>
              <a:t/>
            </a:r>
            <a:br>
              <a:rPr lang="en-US" sz="2400" dirty="0" smtClean="0"/>
            </a:br>
            <a:r>
              <a:rPr lang="ar-EG" sz="2400" b="1" dirty="0" smtClean="0"/>
              <a:t>     تشير دراسة سوزان </a:t>
            </a:r>
            <a:r>
              <a:rPr lang="ar-EG" sz="2400" b="1" dirty="0" err="1" smtClean="0"/>
              <a:t>فيلدمان</a:t>
            </a:r>
            <a:r>
              <a:rPr lang="ar-EG" sz="2400" b="1" dirty="0" smtClean="0"/>
              <a:t> </a:t>
            </a:r>
            <a:r>
              <a:rPr lang="ar-EG" sz="2400" b="1" dirty="0" err="1" smtClean="0"/>
              <a:t>[</a:t>
            </a:r>
            <a:r>
              <a:rPr lang="ar-EG" sz="2400" b="1" dirty="0" smtClean="0"/>
              <a:t> </a:t>
            </a:r>
            <a:r>
              <a:rPr lang="en-US" sz="2400" b="1" dirty="0" smtClean="0"/>
              <a:t>Susan Feldman</a:t>
            </a:r>
            <a:r>
              <a:rPr lang="ar-EG" sz="2400" b="1" dirty="0" smtClean="0"/>
              <a:t> ]  أن الاستقلال هو أول معيار مشترك رئيسى </a:t>
            </a:r>
            <a:r>
              <a:rPr lang="ar-EG" sz="2400" b="1" dirty="0" err="1" smtClean="0"/>
              <a:t>للوكلاء </a:t>
            </a:r>
            <a:r>
              <a:rPr lang="ar-EG" sz="2400" b="1" dirty="0" smtClean="0"/>
              <a:t>، والاستقلال متصل بقرب بمفهوم الوكلاء منذ البداية حين تم تقديم مفهوم الإدارة غير المباشرة فى البيئة المعتمدة على الحاسب الآلى لكي تكمل  أسلوب التعامل المباشر</a:t>
            </a:r>
            <a:r>
              <a:rPr lang="en-US" sz="2400" b="1" dirty="0" smtClean="0"/>
              <a:t>Direct Manipulation</a:t>
            </a:r>
            <a:r>
              <a:rPr lang="ar-EG" sz="2400" b="1" dirty="0" smtClean="0"/>
              <a:t>" الشائع منذ </a:t>
            </a:r>
            <a:r>
              <a:rPr lang="ar-EG" sz="2400" b="1" dirty="0" err="1" smtClean="0"/>
              <a:t>عقود  </a:t>
            </a:r>
            <a:r>
              <a:rPr lang="ar-EG" sz="2400" b="1" dirty="0" smtClean="0"/>
              <a:t>، وأسلوب التعامل المباشر كان يتطلب من المستخدم أن يبدأ الأعمال بطريقة واضحة وأن يراقب كل </a:t>
            </a:r>
            <a:r>
              <a:rPr lang="ar-EG" sz="2400" b="1" dirty="0" err="1" smtClean="0"/>
              <a:t>الأحداث </a:t>
            </a:r>
            <a:r>
              <a:rPr lang="ar-EG" sz="2400" b="1" dirty="0" smtClean="0"/>
              <a:t>، ولا شيء يحدث ما لم يعط الشخص أوامر من لوحة المفاتيح أو </a:t>
            </a:r>
            <a:r>
              <a:rPr lang="ar-EG" sz="2400" b="1" dirty="0" err="1" smtClean="0"/>
              <a:t>الماوس</a:t>
            </a:r>
            <a:r>
              <a:rPr lang="ar-EG" sz="2400" b="1" dirty="0" smtClean="0"/>
              <a:t> أو الشاشة </a:t>
            </a:r>
            <a:r>
              <a:rPr lang="ar-EG" sz="2400" b="1" dirty="0" err="1" smtClean="0"/>
              <a:t>الحساسة </a:t>
            </a:r>
            <a:r>
              <a:rPr lang="ar-EG" sz="2400" b="1" dirty="0" smtClean="0"/>
              <a:t>، وظل الكمبيوتر وجود سلبى ينتظر تنفيذ تعليمات محددة </a:t>
            </a:r>
            <a:r>
              <a:rPr lang="ar-EG" sz="2400" b="1" dirty="0" err="1" smtClean="0"/>
              <a:t>مفصلة </a:t>
            </a:r>
            <a:r>
              <a:rPr lang="ar-EG" sz="2400" b="1" dirty="0" smtClean="0"/>
              <a:t>، وهو يوفر مساعدة قليلة للمهام المعقدة أو لتنفيذ الأعمال مثل الأبحاث   المباشرة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مترقب </a:t>
            </a:r>
            <a:r>
              <a:rPr lang="en-US" sz="2400" b="1" dirty="0" smtClean="0"/>
              <a:t> Pro Active </a:t>
            </a:r>
            <a:r>
              <a:rPr lang="ar-EG" sz="2400" b="1" dirty="0" err="1" smtClean="0"/>
              <a:t>(</a:t>
            </a:r>
            <a:r>
              <a:rPr lang="ar-EG" sz="2400" b="1" dirty="0" smtClean="0"/>
              <a:t> </a:t>
            </a:r>
            <a:r>
              <a:rPr lang="en-US" sz="2400" b="1" dirty="0" smtClean="0"/>
              <a:t>Goal  Oriented – Purposeful- Self Starting- Initiative</a:t>
            </a:r>
            <a:r>
              <a:rPr lang="ar-EG" sz="2400" b="1" dirty="0" smtClean="0"/>
              <a:t> </a:t>
            </a:r>
            <a:r>
              <a:rPr lang="ar-EG" sz="2400" b="1" dirty="0" err="1" smtClean="0"/>
              <a:t>) :</a:t>
            </a:r>
            <a:r>
              <a:rPr lang="ar-EG" sz="2400" b="1" dirty="0" smtClean="0"/>
              <a:t>  </a:t>
            </a:r>
            <a:r>
              <a:rPr lang="en-US" sz="2400" dirty="0" smtClean="0"/>
              <a:t/>
            </a:r>
            <a:br>
              <a:rPr lang="en-US" sz="2400" dirty="0" smtClean="0"/>
            </a:br>
            <a:r>
              <a:rPr lang="ar-EG" sz="2400" b="1" dirty="0" smtClean="0"/>
              <a:t>    تشير دراسة  فيس </a:t>
            </a:r>
            <a:r>
              <a:rPr lang="ar-EG" sz="2400" b="1" dirty="0" err="1" smtClean="0"/>
              <a:t>ليسبيرانس</a:t>
            </a:r>
            <a:r>
              <a:rPr lang="ar-EG" sz="2400" b="1" dirty="0" smtClean="0"/>
              <a:t> </a:t>
            </a:r>
            <a:r>
              <a:rPr lang="ar-EG" sz="2400" b="1" dirty="0" err="1" smtClean="0"/>
              <a:t>[</a:t>
            </a:r>
            <a:r>
              <a:rPr lang="ar-EG" sz="2400" b="1" dirty="0" smtClean="0"/>
              <a:t>  </a:t>
            </a:r>
            <a:r>
              <a:rPr lang="en-US" sz="2400" b="1" dirty="0" smtClean="0"/>
              <a:t>Yves </a:t>
            </a:r>
            <a:r>
              <a:rPr lang="en-US" sz="2400" b="1" dirty="0" err="1" smtClean="0"/>
              <a:t>Lesperance</a:t>
            </a:r>
            <a:r>
              <a:rPr lang="en-US" sz="2400" b="1" dirty="0" smtClean="0"/>
              <a:t> </a:t>
            </a:r>
            <a:r>
              <a:rPr lang="ar-EG" sz="2400" b="1" dirty="0" smtClean="0"/>
              <a:t>] إلى أن خاصية الترقب ترتبط بقرب بمفهوم </a:t>
            </a:r>
            <a:r>
              <a:rPr lang="ar-EG" sz="2400" b="1" dirty="0" err="1" smtClean="0"/>
              <a:t>الاستقلال </a:t>
            </a:r>
            <a:r>
              <a:rPr lang="ar-EG" sz="2400" b="1" dirty="0" smtClean="0"/>
              <a:t>، وهى </a:t>
            </a:r>
            <a:r>
              <a:rPr lang="ar-EG" sz="2400" b="1" dirty="0" err="1" smtClean="0"/>
              <a:t>تعنى </a:t>
            </a:r>
            <a:r>
              <a:rPr lang="ar-EG" sz="2400" b="1" dirty="0" smtClean="0"/>
              <a:t>: أن الوكلاء لا يتصرفون ببساطة فى استجابة لبيئتهم بل يعرضون سلوك موجه </a:t>
            </a:r>
            <a:r>
              <a:rPr lang="ar-EG" sz="2400" b="1" dirty="0" err="1" smtClean="0"/>
              <a:t>الهدف "</a:t>
            </a:r>
            <a:r>
              <a:rPr lang="ar-EG" sz="2400" b="1" dirty="0" smtClean="0"/>
              <a:t> </a:t>
            </a:r>
            <a:r>
              <a:rPr lang="en-US" sz="2400" b="1" dirty="0" smtClean="0"/>
              <a:t>Goal-directed Behavior</a:t>
            </a:r>
            <a:r>
              <a:rPr lang="ar-EG" sz="2400" b="1" dirty="0" smtClean="0"/>
              <a:t> " من خلال اتخاذ المبادرة ويتصرفون لإنجاز </a:t>
            </a:r>
            <a:r>
              <a:rPr lang="ar-EG" sz="2400" b="1" dirty="0" err="1" smtClean="0"/>
              <a:t>أهدافهم </a:t>
            </a:r>
            <a:r>
              <a:rPr lang="ar-EG" sz="2400" b="1" dirty="0" smtClean="0"/>
              <a:t>، والترقب دائما ما يعتبر العنصر المفتاحى للاستقلال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smtClean="0"/>
              <a:t>متعاون </a:t>
            </a:r>
            <a:r>
              <a:rPr lang="en-US" sz="2400" b="1" dirty="0" smtClean="0"/>
              <a:t>Cooperative</a:t>
            </a:r>
            <a:r>
              <a:rPr lang="ar-EG" sz="2400" b="1" dirty="0" smtClean="0"/>
              <a:t> </a:t>
            </a:r>
            <a:r>
              <a:rPr lang="ar-EG" sz="2400" b="1" dirty="0" err="1" smtClean="0"/>
              <a:t>(</a:t>
            </a:r>
            <a:r>
              <a:rPr lang="ar-EG" sz="2400" b="1" dirty="0" smtClean="0"/>
              <a:t> </a:t>
            </a:r>
            <a:r>
              <a:rPr lang="en-US" sz="2400" b="1" dirty="0" smtClean="0"/>
              <a:t>Negotiation</a:t>
            </a:r>
            <a:r>
              <a:rPr lang="ar-EG" sz="2400" b="1" dirty="0" smtClean="0"/>
              <a:t> </a:t>
            </a:r>
            <a:r>
              <a:rPr lang="ar-EG" sz="2400" b="1" dirty="0" err="1" smtClean="0"/>
              <a:t>) :</a:t>
            </a:r>
            <a:r>
              <a:rPr lang="en-US" sz="2400" dirty="0" smtClean="0"/>
              <a:t/>
            </a:r>
            <a:br>
              <a:rPr lang="en-US" sz="2400" dirty="0" smtClean="0"/>
            </a:br>
            <a:r>
              <a:rPr lang="ar-EG" sz="2400" b="1" dirty="0" smtClean="0"/>
              <a:t>    وفقا لقاموس تكنولوجيا الوكلاء فإن خاصية التعاون </a:t>
            </a:r>
            <a:r>
              <a:rPr lang="ar-EG" sz="2400" b="1" dirty="0" err="1" smtClean="0"/>
              <a:t>تعنى </a:t>
            </a:r>
            <a:r>
              <a:rPr lang="ar-EG" sz="2400" b="1" dirty="0" smtClean="0"/>
              <a:t>: قدرة الوكلاء على التنسيق والتفاوض لإنجاز أهداف </a:t>
            </a:r>
            <a:r>
              <a:rPr lang="ar-EG" sz="2400" b="1" dirty="0" err="1" smtClean="0"/>
              <a:t>مشتركة .</a:t>
            </a:r>
            <a:r>
              <a:rPr lang="ar-EG" sz="2400" b="1" dirty="0" smtClean="0"/>
              <a:t> </a:t>
            </a:r>
            <a:endParaRPr lang="en-US" sz="24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82</Words>
  <Application>Microsoft Office PowerPoint</Application>
  <PresentationFormat>عرض على الشاشة (3:4)‏</PresentationFormat>
  <Paragraphs>29</Paragraphs>
  <Slides>16</Slides>
  <Notes>0</Notes>
  <HiddenSlides>0</HiddenSlides>
  <MMClips>0</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سمة Office</vt:lpstr>
      <vt:lpstr>الشريحة 1</vt:lpstr>
      <vt:lpstr>مفهوم وخصائص البرامج الوكيلة الذكية  البرامج الوكيلة الذكية هى واحدة من أعظم التطورات الحديثة الهامة فى علم الكمبيوتر فى التسعينات من القرن العشرين ، وأصبح لها رواج كبير فى مجال الذكاء الإصطناعي وعلم الكمبيوتر، وهى أصبحت موضوع هام للدراسة والبحث لأنها انبثقت من  وكذلك اندمجت مع العديد من الأنظمة المختلفة لعلم الكمبيوتر وهذا يتضمن الأنظمة المتعلمة المتكيفة "Adaptive Learning Systems" ، والذكاء الاصطناعي "Artificial Intelligence" ، والأنظمة الخبيرة  "Expert Systems" ، والمعالجة الموزعة " Distributed Processing" ، والبيئات الاجتماعية المباشرة المتعاونة  "  " Collaborative Online Social Environment  ، والأمن "Security" وغيرها . وتعتبر تكنولوجيا الوكلاء الذكية فى الأساس حقلاً فرعياً من الذكاء الاصطناعي الموزع "Distributed "Artificial Intelligence  . </vt:lpstr>
      <vt:lpstr>تاريخ البرامج الوكيلة الذكية        تشير دراسة  نوانا هايسنس [ Hyacinth Nwana ] أن البرامج الوكيلة تطورت من أنظمة الوكلاء المتعددة   Multi-Agent Systems –MAS " " التى بدورها واحدة من ثلاثة مجالات واسعة والتى تقع تحت مظلة الذكاء الاصطناعي الموزعDistributed Artificial Intelligence-DAI "  " ، وأما المجالان الآخران فهما :    حل المشكلة الموزعة Distributed Problem Solving –DPS   ، والذكاء الإصطناعي المتوازى "Parallel AI – PAI  " ، وبالتالي فكما مع الأنظمة الوكيلة المتعددة فهي ورثت العديد من الدوافع والأهداف والفوائد الكامنة للذكاء الإصطناعي الموزع مثل السرعة والمرونة ، وهى ورثت أيضاً فوائد من الذكاء الإصطناعي  مثل التشغيل على مستوى المعرفة والصيانة السهلة والاستقلال . </vt:lpstr>
      <vt:lpstr>فكرة  البرامج الوكيلة الذكية    تقوم فكرة البرامج الوكيلة الذكية على مفهوم عمل الوكلاء من البشر Human Agent  ، ومفهوم الوكيل ببساطة هو :  (  شخص يتصرف من أجل ، وبدلاً عن الأخر بتفويض منه أو منها )  .</vt:lpstr>
      <vt:lpstr>التعريف العلمي للبرامج الوكيلة الذكية  من أهم التعريفات المذكورة فى أدب الموضوع حول البرامج الوكيلة الذكية ما يلي :  التعريف الأول : هو تعريف دراسة  إستان فرنكلين وارت جروسر [ Stan franklin , Art Grosser ] وهما خبراء بمعهد الأنظمة الذكية بجامعة ممفيسMemphis  : ( مصطلح وكيل يستخدم لكى يمثل مفهومين أساسيين ، المفهوم الأول هو قدرة الوكيل على الأداء المستقل ، والمفهوم الثاني هو قدرة الوكيل على التفكير الهادف ) .</vt:lpstr>
      <vt:lpstr>خصائص البرامج الوكيلة الذكية      حاول الباحث من خلال أدب الموضوع التعرف على خصائص البرامج الوكيلة الذكية التى تميزها عن البرامج التقليدية الأخرى </vt:lpstr>
      <vt:lpstr>مستقل Autonomy  ( Independence  ) :        تشير دراسة سوزان فيلدمان [ Susan Feldman ]  أن الاستقلال هو أول معيار مشترك رئيسى للوكلاء ، والاستقلال متصل بقرب بمفهوم الوكلاء منذ البداية حين تم تقديم مفهوم الإدارة غير المباشرة فى البيئة المعتمدة على الحاسب الآلى لكي تكمل  أسلوب التعامل المباشرDirect Manipulation" الشائع منذ عقود  ، وأسلوب التعامل المباشر كان يتطلب من المستخدم أن يبدأ الأعمال بطريقة واضحة وأن يراقب كل الأحداث ، ولا شيء يحدث ما لم يعط الشخص أوامر من لوحة المفاتيح أو الماوس أو الشاشة الحساسة ، وظل الكمبيوتر وجود سلبى ينتظر تنفيذ تعليمات محددة مفصلة ، وهو يوفر مساعدة قليلة للمهام المعقدة أو لتنفيذ الأعمال مثل الأبحاث   المباشرة </vt:lpstr>
      <vt:lpstr>مترقب  Pro Active ( Goal  Oriented – Purposeful- Self Starting- Initiative ) :       تشير دراسة  فيس ليسبيرانس [  Yves Lesperance ] إلى أن خاصية الترقب ترتبط بقرب بمفهوم الاستقلال ، وهى تعنى : أن الوكلاء لا يتصرفون ببساطة فى استجابة لبيئتهم بل يعرضون سلوك موجه الهدف " Goal-directed Behavior " من خلال اتخاذ المبادرة ويتصرفون لإنجاز أهدافهم ، والترقب دائما ما يعتبر العنصر المفتاحى للاستقلال </vt:lpstr>
      <vt:lpstr>متعاون Cooperative ( Negotiation ) :     وفقا لقاموس تكنولوجيا الوكلاء فإن خاصية التعاون تعنى : قدرة الوكلاء على التنسيق والتفاوض لإنجاز أهداف مشتركة . </vt:lpstr>
      <vt:lpstr>أنواع البرامج الوكيلة الذكية  الوكلاء المتعاونون Cooperative Agents      كما هو واضح من الشكل ( 3/1) فإن الوكلاء المتعاونين تؤكد على الاستقلال والتعاون مع ( الوكلاء الآخرين) لكى تؤدى مهام لملاكها ، وهى يمكن أن تتعلم ولكن هذه الناحية ليست تأكيداً رئيسياً لعملياتها ، ولكى يكون هناك تنسيق بين الوكلاء المتعاونة فهى قد تتفاوض لكى تصل إلى اتفاقيات مقبولة متبادلة فى بعض الأمور. </vt:lpstr>
      <vt:lpstr>وكلاء الواجهة Interface Agents       الفئة الرئيسية للوكلاء الذكية هى وكلاء الواجهة ، وكما هو واضح من الشكل ( 3/1) فإن وكلاء الواجهة تؤكد على الاستقلال والتعلم لكى تؤدى مهام لملاكها ، وتشير الخبيرة  باتى ماس  [ Patti Maes ] المطورة الأساسية لهذه الفئة من الوكلاء أن الهدف من وكلاء الواجهة هو أن تعمل مثل المساعد الشخصي والذي يتعاون مع المستخدم فى نفس بيئة العمل </vt:lpstr>
      <vt:lpstr>الوكلاء المتنقلة Mobile Agents        تشير دراسة [ روبيرت جرى وديفيد كوتز David Kotz  , Robert S. Gray,] أن التطور السريع لتكنولوجيا الحاسب والشبكات والمقترن مع النمو المتفجر للخدمات والمعلومات المتاحة على الإنترنت سوف ينقلنا قريبا إلى المرحلة التي يملك فيها المستخدمون إتاحة سريعة ونافذة إلى كمية ضخمة من المعلومات خلال الحاسبات الشخصية وذلك فى العمل والمدرسة والمنزل وخلال التليفزيون والتليفونات ولوحة عددات السيارات car Dashboards من أى مكان وفى كل مكان ، ونظام التنقل Mobile Code وبوجه الخصوص الوكلاء المتنقلة Mobile Agents سوف تكون الأداة الأساسية للسماح بهذه الإتاحة. </vt:lpstr>
      <vt:lpstr>الوكلاء المتفاعلة Reactive Agents :   تمثل الوكلاء المتفاعلة فئة خاصة من الوكلاء لا تملك نماذج Models داخلية رمزية لبيئتها وبدلاً عن ذلك تستجيب بطريقة إجابة – المنبة  Stimulus-Response Manner للوضع الحالى للبيئة المثبت فيها .</vt:lpstr>
      <vt:lpstr>الوكلاء الهجين Hybrid Agents     الوكلاء الهجين ببساطة مجهزة باستخدام مجموعة من اثنين أو أكثر من الخصائص من الوكلاء الآخرين فهى ربما تتضمن خصائص من الوكلاء المتعاونة والوكلاء المتنقلة ووكلاء الواجهة. والفرضية العلمية الأساسية للوكلاء الهجين هو الاعتقاد بأنه لبعض التطبيقات قد تكون الفوائد الناتجة من وجود جمع من فلسفات مختلفة خلال وكيل واحد أكثر من الفوائد الناتجة من نفس الوكيل المعتمد على فلسفة واحدة فردية </vt:lpstr>
      <vt:lpstr>الوكلاء المتغيرة الخواص Heterogeneous Agents    وهى ليست مثل الأنظمة الهجين فى القسم السابق ، فهى تشير إلى تكامل من على الأقل إثنين أو أكثر من الوكلاء والتى تنتمى إلى اثنين أو أكثر من أنواع الوكيل المختلفة . والدافع لهذا النوع أن العالم مليء بتنوع غنى من المنتجات البرمجية التى توفر معدل واسع من الخدمات لمعدل واسع مماثل من المجالات وبالرغم من ذلك فإن هذه البرامج تعمل فى عزلة ويوجد طلب متزايد لجعلهم مندمجين وخاصة إنهم كمجموعة موحدة سيوفرون فى الحقيقة قيمة إضافية عن قيامهم بأدوارهم بشكل فردى.</vt:lpstr>
      <vt:lpstr>الوكلاء الذكية الحقيقية Truly Smart Agents :      تعتبر الوكلاء الذكية الحقيقة كما تشير دراسة بوستروم أ [A    Bostrom ] فى مجلة المستقبل Futures من أنواع البرامج الوكيلة الذكية جداً ، ويجب أن تملك ثلاث صفات أساسية لكى تكون ذكية وهى التعاون والتعلم والاستقلال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AlBuraq</dc:creator>
  <cp:lastModifiedBy>AlBuraq</cp:lastModifiedBy>
  <cp:revision>5</cp:revision>
  <dcterms:created xsi:type="dcterms:W3CDTF">2020-03-18T14:21:03Z</dcterms:created>
  <dcterms:modified xsi:type="dcterms:W3CDTF">2020-03-18T15:07:39Z</dcterms:modified>
</cp:coreProperties>
</file>